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nva Sans Bold" panose="020B0604020202020204" charset="0"/>
      <p:regular r:id="rId22"/>
    </p:embeddedFont>
    <p:embeddedFont>
      <p:font typeface="Garet" panose="020B0604020202020204" charset="0"/>
      <p:regular r:id="rId23"/>
    </p:embeddedFont>
    <p:embeddedFont>
      <p:font typeface="Garet Bold" panose="020B0604020202020204" charset="0"/>
      <p:regular r:id="rId24"/>
    </p:embeddedFont>
    <p:embeddedFont>
      <p:font typeface="Poppins" panose="020B0604020202020204" charset="0"/>
      <p:regular r:id="rId25"/>
    </p:embeddedFont>
    <p:embeddedFont>
      <p:font typeface="Poppins Bold" panose="020B0604020202020204" charset="0"/>
      <p:regular r:id="rId26"/>
    </p:embeddedFont>
    <p:embeddedFont>
      <p:font typeface="Telegraf Bold" panose="020B0604020202020204" charset="0"/>
      <p:regular r:id="rId27"/>
    </p:embeddedFont>
    <p:embeddedFont>
      <p:font typeface="Telegraf Heavy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20052" y="4122529"/>
            <a:ext cx="6447895" cy="6164471"/>
          </a:xfrm>
          <a:custGeom>
            <a:avLst/>
            <a:gdLst/>
            <a:ahLst/>
            <a:cxnLst/>
            <a:rect l="l" t="t" r="r" b="b"/>
            <a:pathLst>
              <a:path w="6447895" h="6164471">
                <a:moveTo>
                  <a:pt x="0" y="0"/>
                </a:moveTo>
                <a:lnTo>
                  <a:pt x="6447896" y="0"/>
                </a:lnTo>
                <a:lnTo>
                  <a:pt x="6447896" y="6164471"/>
                </a:lnTo>
                <a:lnTo>
                  <a:pt x="0" y="61644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0" y="44126"/>
            <a:ext cx="18288000" cy="432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>
                <a:solidFill>
                  <a:srgbClr val="1A1A1A"/>
                </a:solidFill>
                <a:latin typeface="Telegraf Heavy"/>
              </a:rPr>
              <a:t>Work-based Learning Wednesday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078805" y="8025650"/>
            <a:ext cx="3503900" cy="769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>
                <a:solidFill>
                  <a:srgbClr val="F5F5F5"/>
                </a:solidFill>
                <a:latin typeface="Telegraf Bold"/>
              </a:rPr>
              <a:t>Fauget Inc.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181217"/>
            <a:ext cx="5066791" cy="5343783"/>
            <a:chOff x="0" y="0"/>
            <a:chExt cx="1334464" cy="14074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34464" cy="1407416"/>
            </a:xfrm>
            <a:custGeom>
              <a:avLst/>
              <a:gdLst/>
              <a:ahLst/>
              <a:cxnLst/>
              <a:rect l="l" t="t" r="r" b="b"/>
              <a:pathLst>
                <a:path w="1334464" h="1407416">
                  <a:moveTo>
                    <a:pt x="77927" y="0"/>
                  </a:moveTo>
                  <a:lnTo>
                    <a:pt x="1256537" y="0"/>
                  </a:lnTo>
                  <a:cubicBezTo>
                    <a:pt x="1277204" y="0"/>
                    <a:pt x="1297025" y="8210"/>
                    <a:pt x="1311639" y="22824"/>
                  </a:cubicBezTo>
                  <a:cubicBezTo>
                    <a:pt x="1326254" y="37438"/>
                    <a:pt x="1334464" y="57259"/>
                    <a:pt x="1334464" y="77927"/>
                  </a:cubicBezTo>
                  <a:lnTo>
                    <a:pt x="1334464" y="1329490"/>
                  </a:lnTo>
                  <a:cubicBezTo>
                    <a:pt x="1334464" y="1350157"/>
                    <a:pt x="1326254" y="1369978"/>
                    <a:pt x="1311639" y="1384592"/>
                  </a:cubicBezTo>
                  <a:cubicBezTo>
                    <a:pt x="1297025" y="1399206"/>
                    <a:pt x="1277204" y="1407416"/>
                    <a:pt x="1256537" y="1407416"/>
                  </a:cubicBezTo>
                  <a:lnTo>
                    <a:pt x="77927" y="1407416"/>
                  </a:lnTo>
                  <a:cubicBezTo>
                    <a:pt x="57259" y="1407416"/>
                    <a:pt x="37438" y="1399206"/>
                    <a:pt x="22824" y="1384592"/>
                  </a:cubicBezTo>
                  <a:cubicBezTo>
                    <a:pt x="8210" y="1369978"/>
                    <a:pt x="0" y="1350157"/>
                    <a:pt x="0" y="1329490"/>
                  </a:cubicBezTo>
                  <a:lnTo>
                    <a:pt x="0" y="77927"/>
                  </a:lnTo>
                  <a:cubicBezTo>
                    <a:pt x="0" y="57259"/>
                    <a:pt x="8210" y="37438"/>
                    <a:pt x="22824" y="22824"/>
                  </a:cubicBezTo>
                  <a:cubicBezTo>
                    <a:pt x="37438" y="8210"/>
                    <a:pt x="57259" y="0"/>
                    <a:pt x="77927" y="0"/>
                  </a:cubicBezTo>
                  <a:close/>
                </a:path>
              </a:pathLst>
            </a:custGeom>
            <a:solidFill>
              <a:srgbClr val="DDDDD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34464" cy="14455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191746" y="4181217"/>
            <a:ext cx="5066791" cy="5343783"/>
            <a:chOff x="0" y="0"/>
            <a:chExt cx="1334464" cy="14074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34464" cy="1407416"/>
            </a:xfrm>
            <a:custGeom>
              <a:avLst/>
              <a:gdLst/>
              <a:ahLst/>
              <a:cxnLst/>
              <a:rect l="l" t="t" r="r" b="b"/>
              <a:pathLst>
                <a:path w="1334464" h="1407416">
                  <a:moveTo>
                    <a:pt x="77927" y="0"/>
                  </a:moveTo>
                  <a:lnTo>
                    <a:pt x="1256537" y="0"/>
                  </a:lnTo>
                  <a:cubicBezTo>
                    <a:pt x="1277204" y="0"/>
                    <a:pt x="1297025" y="8210"/>
                    <a:pt x="1311639" y="22824"/>
                  </a:cubicBezTo>
                  <a:cubicBezTo>
                    <a:pt x="1326254" y="37438"/>
                    <a:pt x="1334464" y="57259"/>
                    <a:pt x="1334464" y="77927"/>
                  </a:cubicBezTo>
                  <a:lnTo>
                    <a:pt x="1334464" y="1329490"/>
                  </a:lnTo>
                  <a:cubicBezTo>
                    <a:pt x="1334464" y="1350157"/>
                    <a:pt x="1326254" y="1369978"/>
                    <a:pt x="1311639" y="1384592"/>
                  </a:cubicBezTo>
                  <a:cubicBezTo>
                    <a:pt x="1297025" y="1399206"/>
                    <a:pt x="1277204" y="1407416"/>
                    <a:pt x="1256537" y="1407416"/>
                  </a:cubicBezTo>
                  <a:lnTo>
                    <a:pt x="77927" y="1407416"/>
                  </a:lnTo>
                  <a:cubicBezTo>
                    <a:pt x="57259" y="1407416"/>
                    <a:pt x="37438" y="1399206"/>
                    <a:pt x="22824" y="1384592"/>
                  </a:cubicBezTo>
                  <a:cubicBezTo>
                    <a:pt x="8210" y="1369978"/>
                    <a:pt x="0" y="1350157"/>
                    <a:pt x="0" y="1329490"/>
                  </a:cubicBezTo>
                  <a:lnTo>
                    <a:pt x="0" y="77927"/>
                  </a:lnTo>
                  <a:cubicBezTo>
                    <a:pt x="0" y="57259"/>
                    <a:pt x="8210" y="37438"/>
                    <a:pt x="22824" y="22824"/>
                  </a:cubicBezTo>
                  <a:cubicBezTo>
                    <a:pt x="37438" y="8210"/>
                    <a:pt x="57259" y="0"/>
                    <a:pt x="77927" y="0"/>
                  </a:cubicBezTo>
                  <a:close/>
                </a:path>
              </a:pathLst>
            </a:custGeom>
            <a:solidFill>
              <a:srgbClr val="DDDDD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34464" cy="14455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02762" y="2721883"/>
            <a:ext cx="2918668" cy="2918668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4474210" y="0"/>
                  </a:moveTo>
                  <a:lnTo>
                    <a:pt x="1875790" y="0"/>
                  </a:lnTo>
                  <a:cubicBezTo>
                    <a:pt x="839470" y="0"/>
                    <a:pt x="0" y="839470"/>
                    <a:pt x="0" y="1875790"/>
                  </a:cubicBezTo>
                  <a:lnTo>
                    <a:pt x="0" y="4474210"/>
                  </a:lnTo>
                  <a:cubicBezTo>
                    <a:pt x="0" y="5510530"/>
                    <a:pt x="839470" y="6350000"/>
                    <a:pt x="1875790" y="6350000"/>
                  </a:cubicBezTo>
                  <a:lnTo>
                    <a:pt x="4474210" y="6350000"/>
                  </a:lnTo>
                  <a:cubicBezTo>
                    <a:pt x="5510530" y="6350000"/>
                    <a:pt x="6350000" y="5510530"/>
                    <a:pt x="6350000" y="4474210"/>
                  </a:cubicBezTo>
                  <a:lnTo>
                    <a:pt x="6350000" y="1875790"/>
                  </a:lnTo>
                  <a:cubicBezTo>
                    <a:pt x="6350000" y="839470"/>
                    <a:pt x="5510530" y="0"/>
                    <a:pt x="4474210" y="0"/>
                  </a:cubicBezTo>
                  <a:close/>
                </a:path>
              </a:pathLst>
            </a:custGeom>
            <a:blipFill>
              <a:blip r:embed="rId2"/>
              <a:stretch>
                <a:fillRect t="-24999" b="-2500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3268071" y="2721883"/>
            <a:ext cx="2918668" cy="2918668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4474210" y="0"/>
                  </a:moveTo>
                  <a:lnTo>
                    <a:pt x="1875790" y="0"/>
                  </a:lnTo>
                  <a:cubicBezTo>
                    <a:pt x="839470" y="0"/>
                    <a:pt x="0" y="839470"/>
                    <a:pt x="0" y="1875790"/>
                  </a:cubicBezTo>
                  <a:lnTo>
                    <a:pt x="0" y="4474210"/>
                  </a:lnTo>
                  <a:cubicBezTo>
                    <a:pt x="0" y="5510530"/>
                    <a:pt x="839470" y="6350000"/>
                    <a:pt x="1875790" y="6350000"/>
                  </a:cubicBezTo>
                  <a:lnTo>
                    <a:pt x="4474210" y="6350000"/>
                  </a:lnTo>
                  <a:cubicBezTo>
                    <a:pt x="5510530" y="6350000"/>
                    <a:pt x="6350000" y="5510530"/>
                    <a:pt x="6350000" y="4474210"/>
                  </a:cubicBezTo>
                  <a:lnTo>
                    <a:pt x="6350000" y="1875790"/>
                  </a:lnTo>
                  <a:cubicBezTo>
                    <a:pt x="6350000" y="839470"/>
                    <a:pt x="5510530" y="0"/>
                    <a:pt x="4474210" y="0"/>
                  </a:cubicBezTo>
                  <a:close/>
                </a:path>
              </a:pathLst>
            </a:custGeom>
            <a:blipFill>
              <a:blip r:embed="rId3"/>
              <a:stretch>
                <a:fillRect t="-24999" b="-24999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6940288" y="2915302"/>
            <a:ext cx="4407424" cy="4456395"/>
          </a:xfrm>
          <a:custGeom>
            <a:avLst/>
            <a:gdLst/>
            <a:ahLst/>
            <a:cxnLst/>
            <a:rect l="l" t="t" r="r" b="b"/>
            <a:pathLst>
              <a:path w="4407424" h="4456395">
                <a:moveTo>
                  <a:pt x="0" y="0"/>
                </a:moveTo>
                <a:lnTo>
                  <a:pt x="4407424" y="0"/>
                </a:lnTo>
                <a:lnTo>
                  <a:pt x="4407424" y="4456396"/>
                </a:lnTo>
                <a:lnTo>
                  <a:pt x="0" y="44563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333815" y="6406634"/>
            <a:ext cx="4456560" cy="133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1A1A1A"/>
                </a:solidFill>
                <a:latin typeface="Telegraf Heavy"/>
              </a:rPr>
              <a:t>Matthew </a:t>
            </a:r>
          </a:p>
          <a:p>
            <a:pPr marL="0" lvl="0" indent="0" algn="ctr">
              <a:lnSpc>
                <a:spcPts val="5040"/>
              </a:lnSpc>
            </a:pPr>
            <a:r>
              <a:rPr lang="en-US" sz="4200">
                <a:solidFill>
                  <a:srgbClr val="1A1A1A"/>
                </a:solidFill>
                <a:latin typeface="Telegraf Heavy"/>
              </a:rPr>
              <a:t>Salas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96546" y="6406634"/>
            <a:ext cx="4456560" cy="197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1A1A1A"/>
                </a:solidFill>
                <a:latin typeface="Telegraf Heavy"/>
              </a:rPr>
              <a:t>Julie </a:t>
            </a:r>
          </a:p>
          <a:p>
            <a:pPr marL="0" lvl="0" indent="0" algn="ctr">
              <a:lnSpc>
                <a:spcPts val="5040"/>
              </a:lnSpc>
            </a:pPr>
            <a:r>
              <a:rPr lang="en-US" sz="4200">
                <a:solidFill>
                  <a:srgbClr val="1A1A1A"/>
                </a:solidFill>
                <a:latin typeface="Telegraf Heavy"/>
              </a:rPr>
              <a:t>Jaynes- Pacheco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01347"/>
            <a:ext cx="16230600" cy="3618178"/>
            <a:chOff x="0" y="0"/>
            <a:chExt cx="4274726" cy="9529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952936"/>
            </a:xfrm>
            <a:custGeom>
              <a:avLst/>
              <a:gdLst/>
              <a:ahLst/>
              <a:cxnLst/>
              <a:rect l="l" t="t" r="r" b="b"/>
              <a:pathLst>
                <a:path w="4274726" h="95293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928609"/>
                  </a:lnTo>
                  <a:cubicBezTo>
                    <a:pt x="4274726" y="935061"/>
                    <a:pt x="4272163" y="941248"/>
                    <a:pt x="4267601" y="945810"/>
                  </a:cubicBezTo>
                  <a:cubicBezTo>
                    <a:pt x="4263039" y="950373"/>
                    <a:pt x="4256851" y="952936"/>
                    <a:pt x="4250399" y="952936"/>
                  </a:cubicBezTo>
                  <a:lnTo>
                    <a:pt x="24327" y="952936"/>
                  </a:lnTo>
                  <a:cubicBezTo>
                    <a:pt x="10891" y="952936"/>
                    <a:pt x="0" y="942044"/>
                    <a:pt x="0" y="928609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5F5F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9910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5143500"/>
            <a:ext cx="3761488" cy="4114800"/>
            <a:chOff x="0" y="0"/>
            <a:chExt cx="2025440" cy="22156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25441" cy="2215688"/>
            </a:xfrm>
            <a:custGeom>
              <a:avLst/>
              <a:gdLst/>
              <a:ahLst/>
              <a:cxnLst/>
              <a:rect l="l" t="t" r="r" b="b"/>
              <a:pathLst>
                <a:path w="2025441" h="2215688">
                  <a:moveTo>
                    <a:pt x="104969" y="0"/>
                  </a:moveTo>
                  <a:lnTo>
                    <a:pt x="1920472" y="0"/>
                  </a:lnTo>
                  <a:cubicBezTo>
                    <a:pt x="1948311" y="0"/>
                    <a:pt x="1975010" y="11059"/>
                    <a:pt x="1994696" y="30745"/>
                  </a:cubicBezTo>
                  <a:cubicBezTo>
                    <a:pt x="2014381" y="50430"/>
                    <a:pt x="2025441" y="77129"/>
                    <a:pt x="2025441" y="104969"/>
                  </a:cubicBezTo>
                  <a:lnTo>
                    <a:pt x="2025441" y="2110719"/>
                  </a:lnTo>
                  <a:cubicBezTo>
                    <a:pt x="2025441" y="2138558"/>
                    <a:pt x="2014381" y="2165258"/>
                    <a:pt x="1994696" y="2184943"/>
                  </a:cubicBezTo>
                  <a:cubicBezTo>
                    <a:pt x="1975010" y="2204628"/>
                    <a:pt x="1948311" y="2215688"/>
                    <a:pt x="1920472" y="2215688"/>
                  </a:cubicBezTo>
                  <a:lnTo>
                    <a:pt x="104969" y="2215688"/>
                  </a:lnTo>
                  <a:cubicBezTo>
                    <a:pt x="77129" y="2215688"/>
                    <a:pt x="50430" y="2204628"/>
                    <a:pt x="30745" y="2184943"/>
                  </a:cubicBezTo>
                  <a:cubicBezTo>
                    <a:pt x="11059" y="2165258"/>
                    <a:pt x="0" y="2138558"/>
                    <a:pt x="0" y="2110719"/>
                  </a:cubicBezTo>
                  <a:lnTo>
                    <a:pt x="0" y="104969"/>
                  </a:lnTo>
                  <a:cubicBezTo>
                    <a:pt x="0" y="77129"/>
                    <a:pt x="11059" y="50430"/>
                    <a:pt x="30745" y="30745"/>
                  </a:cubicBezTo>
                  <a:cubicBezTo>
                    <a:pt x="50430" y="11059"/>
                    <a:pt x="77129" y="0"/>
                    <a:pt x="104969" y="0"/>
                  </a:cubicBezTo>
                  <a:close/>
                </a:path>
              </a:pathLst>
            </a:custGeom>
            <a:solidFill>
              <a:srgbClr val="F5F5F5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025440" cy="22537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079254" y="5345433"/>
            <a:ext cx="3710934" cy="3710934"/>
          </a:xfrm>
          <a:custGeom>
            <a:avLst/>
            <a:gdLst/>
            <a:ahLst/>
            <a:cxnLst/>
            <a:rect l="l" t="t" r="r" b="b"/>
            <a:pathLst>
              <a:path w="3710934" h="3710934">
                <a:moveTo>
                  <a:pt x="0" y="0"/>
                </a:moveTo>
                <a:lnTo>
                  <a:pt x="3710934" y="0"/>
                </a:lnTo>
                <a:lnTo>
                  <a:pt x="3710934" y="3710934"/>
                </a:lnTo>
                <a:lnTo>
                  <a:pt x="0" y="37109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856233" y="5628678"/>
            <a:ext cx="7151008" cy="3142533"/>
          </a:xfrm>
          <a:custGeom>
            <a:avLst/>
            <a:gdLst/>
            <a:ahLst/>
            <a:cxnLst/>
            <a:rect l="l" t="t" r="r" b="b"/>
            <a:pathLst>
              <a:path w="7151008" h="3142533">
                <a:moveTo>
                  <a:pt x="0" y="0"/>
                </a:moveTo>
                <a:lnTo>
                  <a:pt x="7151008" y="0"/>
                </a:lnTo>
                <a:lnTo>
                  <a:pt x="7151008" y="3142533"/>
                </a:lnTo>
                <a:lnTo>
                  <a:pt x="0" y="31425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790188" y="5345433"/>
            <a:ext cx="5086128" cy="1516591"/>
          </a:xfrm>
          <a:custGeom>
            <a:avLst/>
            <a:gdLst/>
            <a:ahLst/>
            <a:cxnLst/>
            <a:rect l="l" t="t" r="r" b="b"/>
            <a:pathLst>
              <a:path w="5086128" h="1516591">
                <a:moveTo>
                  <a:pt x="0" y="0"/>
                </a:moveTo>
                <a:lnTo>
                  <a:pt x="5086128" y="0"/>
                </a:lnTo>
                <a:lnTo>
                  <a:pt x="5086128" y="1516591"/>
                </a:lnTo>
                <a:lnTo>
                  <a:pt x="0" y="15165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858438" y="2180812"/>
            <a:ext cx="10571124" cy="1173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19"/>
              </a:lnSpc>
            </a:pPr>
            <a:r>
              <a:rPr lang="en-US" sz="3299">
                <a:solidFill>
                  <a:srgbClr val="1A1A1A"/>
                </a:solidFill>
                <a:latin typeface="Poppins"/>
              </a:rPr>
              <a:t>Targeted spending structure to establish a true Work-based Learning model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9254" y="854736"/>
            <a:ext cx="16180046" cy="1155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00"/>
              </a:lnSpc>
            </a:pPr>
            <a:r>
              <a:rPr lang="en-US" sz="8000">
                <a:solidFill>
                  <a:srgbClr val="1A1A1A"/>
                </a:solidFill>
                <a:latin typeface="Telegraf Heavy"/>
              </a:rPr>
              <a:t>The How</a:t>
            </a:r>
          </a:p>
        </p:txBody>
      </p:sp>
      <p:sp>
        <p:nvSpPr>
          <p:cNvPr id="13" name="Freeform 13"/>
          <p:cNvSpPr/>
          <p:nvPr/>
        </p:nvSpPr>
        <p:spPr>
          <a:xfrm rot="-10800000">
            <a:off x="5825356" y="7423679"/>
            <a:ext cx="5030877" cy="1500116"/>
          </a:xfrm>
          <a:custGeom>
            <a:avLst/>
            <a:gdLst/>
            <a:ahLst/>
            <a:cxnLst/>
            <a:rect l="l" t="t" r="r" b="b"/>
            <a:pathLst>
              <a:path w="5030877" h="1500116">
                <a:moveTo>
                  <a:pt x="0" y="0"/>
                </a:moveTo>
                <a:lnTo>
                  <a:pt x="5030877" y="0"/>
                </a:lnTo>
                <a:lnTo>
                  <a:pt x="5030877" y="1500116"/>
                </a:lnTo>
                <a:lnTo>
                  <a:pt x="0" y="15001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029575" y="973981"/>
            <a:ext cx="1462910" cy="1459207"/>
            <a:chOff x="0" y="0"/>
            <a:chExt cx="406400" cy="4053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400" cy="405371"/>
            </a:xfrm>
            <a:custGeom>
              <a:avLst/>
              <a:gdLst/>
              <a:ahLst/>
              <a:cxnLst/>
              <a:rect l="l" t="t" r="r" b="b"/>
              <a:pathLst>
                <a:path w="406400" h="405371">
                  <a:moveTo>
                    <a:pt x="202686" y="0"/>
                  </a:moveTo>
                  <a:lnTo>
                    <a:pt x="203714" y="0"/>
                  </a:lnTo>
                  <a:cubicBezTo>
                    <a:pt x="257470" y="0"/>
                    <a:pt x="309024" y="21354"/>
                    <a:pt x="347035" y="59365"/>
                  </a:cubicBezTo>
                  <a:cubicBezTo>
                    <a:pt x="385046" y="97376"/>
                    <a:pt x="406400" y="148930"/>
                    <a:pt x="406400" y="202686"/>
                  </a:cubicBezTo>
                  <a:lnTo>
                    <a:pt x="406400" y="202686"/>
                  </a:lnTo>
                  <a:cubicBezTo>
                    <a:pt x="406400" y="314626"/>
                    <a:pt x="315655" y="405371"/>
                    <a:pt x="203714" y="405371"/>
                  </a:cubicBezTo>
                  <a:lnTo>
                    <a:pt x="202686" y="405371"/>
                  </a:lnTo>
                  <a:cubicBezTo>
                    <a:pt x="148930" y="405371"/>
                    <a:pt x="97376" y="384017"/>
                    <a:pt x="59365" y="346006"/>
                  </a:cubicBezTo>
                  <a:cubicBezTo>
                    <a:pt x="21354" y="307995"/>
                    <a:pt x="0" y="256441"/>
                    <a:pt x="0" y="202686"/>
                  </a:cubicBezTo>
                  <a:lnTo>
                    <a:pt x="0" y="202686"/>
                  </a:lnTo>
                  <a:cubicBezTo>
                    <a:pt x="0" y="148930"/>
                    <a:pt x="21354" y="97376"/>
                    <a:pt x="59365" y="59365"/>
                  </a:cubicBezTo>
                  <a:cubicBezTo>
                    <a:pt x="97376" y="21354"/>
                    <a:pt x="148930" y="0"/>
                    <a:pt x="202686" y="0"/>
                  </a:cubicBezTo>
                  <a:close/>
                </a:path>
              </a:pathLst>
            </a:custGeom>
            <a:solidFill>
              <a:srgbClr val="4F87C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06400" cy="4434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29575" y="3399386"/>
            <a:ext cx="1462910" cy="1459207"/>
            <a:chOff x="0" y="0"/>
            <a:chExt cx="406400" cy="40537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400" cy="405371"/>
            </a:xfrm>
            <a:custGeom>
              <a:avLst/>
              <a:gdLst/>
              <a:ahLst/>
              <a:cxnLst/>
              <a:rect l="l" t="t" r="r" b="b"/>
              <a:pathLst>
                <a:path w="406400" h="405371">
                  <a:moveTo>
                    <a:pt x="202686" y="0"/>
                  </a:moveTo>
                  <a:lnTo>
                    <a:pt x="203714" y="0"/>
                  </a:lnTo>
                  <a:cubicBezTo>
                    <a:pt x="257470" y="0"/>
                    <a:pt x="309024" y="21354"/>
                    <a:pt x="347035" y="59365"/>
                  </a:cubicBezTo>
                  <a:cubicBezTo>
                    <a:pt x="385046" y="97376"/>
                    <a:pt x="406400" y="148930"/>
                    <a:pt x="406400" y="202686"/>
                  </a:cubicBezTo>
                  <a:lnTo>
                    <a:pt x="406400" y="202686"/>
                  </a:lnTo>
                  <a:cubicBezTo>
                    <a:pt x="406400" y="314626"/>
                    <a:pt x="315655" y="405371"/>
                    <a:pt x="203714" y="405371"/>
                  </a:cubicBezTo>
                  <a:lnTo>
                    <a:pt x="202686" y="405371"/>
                  </a:lnTo>
                  <a:cubicBezTo>
                    <a:pt x="148930" y="405371"/>
                    <a:pt x="97376" y="384017"/>
                    <a:pt x="59365" y="346006"/>
                  </a:cubicBezTo>
                  <a:cubicBezTo>
                    <a:pt x="21354" y="307995"/>
                    <a:pt x="0" y="256441"/>
                    <a:pt x="0" y="202686"/>
                  </a:cubicBezTo>
                  <a:lnTo>
                    <a:pt x="0" y="202686"/>
                  </a:lnTo>
                  <a:cubicBezTo>
                    <a:pt x="0" y="148930"/>
                    <a:pt x="21354" y="97376"/>
                    <a:pt x="59365" y="59365"/>
                  </a:cubicBezTo>
                  <a:cubicBezTo>
                    <a:pt x="97376" y="21354"/>
                    <a:pt x="148930" y="0"/>
                    <a:pt x="202686" y="0"/>
                  </a:cubicBezTo>
                  <a:close/>
                </a:path>
              </a:pathLst>
            </a:custGeom>
            <a:solidFill>
              <a:srgbClr val="4F87C5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06400" cy="4434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29575" y="6233823"/>
            <a:ext cx="1462910" cy="1459207"/>
            <a:chOff x="0" y="0"/>
            <a:chExt cx="406400" cy="4053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6400" cy="405371"/>
            </a:xfrm>
            <a:custGeom>
              <a:avLst/>
              <a:gdLst/>
              <a:ahLst/>
              <a:cxnLst/>
              <a:rect l="l" t="t" r="r" b="b"/>
              <a:pathLst>
                <a:path w="406400" h="405371">
                  <a:moveTo>
                    <a:pt x="202686" y="0"/>
                  </a:moveTo>
                  <a:lnTo>
                    <a:pt x="203714" y="0"/>
                  </a:lnTo>
                  <a:cubicBezTo>
                    <a:pt x="257470" y="0"/>
                    <a:pt x="309024" y="21354"/>
                    <a:pt x="347035" y="59365"/>
                  </a:cubicBezTo>
                  <a:cubicBezTo>
                    <a:pt x="385046" y="97376"/>
                    <a:pt x="406400" y="148930"/>
                    <a:pt x="406400" y="202686"/>
                  </a:cubicBezTo>
                  <a:lnTo>
                    <a:pt x="406400" y="202686"/>
                  </a:lnTo>
                  <a:cubicBezTo>
                    <a:pt x="406400" y="314626"/>
                    <a:pt x="315655" y="405371"/>
                    <a:pt x="203714" y="405371"/>
                  </a:cubicBezTo>
                  <a:lnTo>
                    <a:pt x="202686" y="405371"/>
                  </a:lnTo>
                  <a:cubicBezTo>
                    <a:pt x="148930" y="405371"/>
                    <a:pt x="97376" y="384017"/>
                    <a:pt x="59365" y="346006"/>
                  </a:cubicBezTo>
                  <a:cubicBezTo>
                    <a:pt x="21354" y="307995"/>
                    <a:pt x="0" y="256441"/>
                    <a:pt x="0" y="202686"/>
                  </a:cubicBezTo>
                  <a:lnTo>
                    <a:pt x="0" y="202686"/>
                  </a:lnTo>
                  <a:cubicBezTo>
                    <a:pt x="0" y="148930"/>
                    <a:pt x="21354" y="97376"/>
                    <a:pt x="59365" y="59365"/>
                  </a:cubicBezTo>
                  <a:cubicBezTo>
                    <a:pt x="97376" y="21354"/>
                    <a:pt x="148930" y="0"/>
                    <a:pt x="202686" y="0"/>
                  </a:cubicBezTo>
                  <a:close/>
                </a:path>
              </a:pathLst>
            </a:custGeom>
            <a:solidFill>
              <a:srgbClr val="4F87C5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06400" cy="4434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571498" y="757581"/>
            <a:ext cx="1461213" cy="1485522"/>
          </a:xfrm>
          <a:custGeom>
            <a:avLst/>
            <a:gdLst/>
            <a:ahLst/>
            <a:cxnLst/>
            <a:rect l="l" t="t" r="r" b="b"/>
            <a:pathLst>
              <a:path w="1461213" h="1485522">
                <a:moveTo>
                  <a:pt x="0" y="0"/>
                </a:moveTo>
                <a:lnTo>
                  <a:pt x="1461214" y="0"/>
                </a:lnTo>
                <a:lnTo>
                  <a:pt x="1461214" y="1485521"/>
                </a:lnTo>
                <a:lnTo>
                  <a:pt x="0" y="14855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71498" y="3154609"/>
            <a:ext cx="1325284" cy="1660379"/>
          </a:xfrm>
          <a:custGeom>
            <a:avLst/>
            <a:gdLst/>
            <a:ahLst/>
            <a:cxnLst/>
            <a:rect l="l" t="t" r="r" b="b"/>
            <a:pathLst>
              <a:path w="1325284" h="1660379">
                <a:moveTo>
                  <a:pt x="0" y="0"/>
                </a:moveTo>
                <a:lnTo>
                  <a:pt x="1325285" y="0"/>
                </a:lnTo>
                <a:lnTo>
                  <a:pt x="1325285" y="1660380"/>
                </a:lnTo>
                <a:lnTo>
                  <a:pt x="0" y="16603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98201" y="5660791"/>
            <a:ext cx="1471878" cy="1726083"/>
          </a:xfrm>
          <a:custGeom>
            <a:avLst/>
            <a:gdLst/>
            <a:ahLst/>
            <a:cxnLst/>
            <a:rect l="l" t="t" r="r" b="b"/>
            <a:pathLst>
              <a:path w="1471878" h="1726083">
                <a:moveTo>
                  <a:pt x="0" y="0"/>
                </a:moveTo>
                <a:lnTo>
                  <a:pt x="1471879" y="0"/>
                </a:lnTo>
                <a:lnTo>
                  <a:pt x="1471879" y="1726084"/>
                </a:lnTo>
                <a:lnTo>
                  <a:pt x="0" y="17260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080337" y="1646435"/>
            <a:ext cx="4275939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675"/>
              </a:lnSpc>
            </a:pPr>
            <a:r>
              <a:rPr lang="en-US" sz="4729">
                <a:solidFill>
                  <a:srgbClr val="1A1A1A"/>
                </a:solidFill>
                <a:latin typeface="Telegraf Heavy"/>
              </a:rPr>
              <a:t>rchitecture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35360" y="1085850"/>
            <a:ext cx="8400367" cy="161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20"/>
              </a:lnSpc>
            </a:pPr>
            <a:r>
              <a:rPr lang="en-US" sz="3014">
                <a:solidFill>
                  <a:srgbClr val="1A1A1A"/>
                </a:solidFill>
                <a:latin typeface="Poppins Bold"/>
              </a:rPr>
              <a:t>Hands on, Learning-by-doing, project-based learning district charter school</a:t>
            </a:r>
          </a:p>
          <a:p>
            <a:pPr marL="0" lvl="0" indent="0">
              <a:lnSpc>
                <a:spcPts val="4220"/>
              </a:lnSpc>
            </a:pPr>
            <a:endParaRPr lang="en-US" sz="3014">
              <a:solidFill>
                <a:srgbClr val="1A1A1A"/>
              </a:solidFill>
              <a:latin typeface="Poppi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032712" y="4104047"/>
            <a:ext cx="4275939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675"/>
              </a:lnSpc>
            </a:pPr>
            <a:r>
              <a:rPr lang="en-US" sz="4729">
                <a:solidFill>
                  <a:srgbClr val="1A1A1A"/>
                </a:solidFill>
                <a:latin typeface="Telegraf Bold"/>
              </a:rPr>
              <a:t>onstruction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80337" y="6758225"/>
            <a:ext cx="4275939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675"/>
              </a:lnSpc>
            </a:pPr>
            <a:r>
              <a:rPr lang="en-US" sz="4729">
                <a:solidFill>
                  <a:srgbClr val="1A1A1A"/>
                </a:solidFill>
                <a:latin typeface="Telegraf Bold"/>
              </a:rPr>
              <a:t>ngineering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673460" y="3513686"/>
            <a:ext cx="8400367" cy="161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20"/>
              </a:lnSpc>
            </a:pPr>
            <a:r>
              <a:rPr lang="en-US" sz="3014">
                <a:solidFill>
                  <a:srgbClr val="1A1A1A"/>
                </a:solidFill>
                <a:latin typeface="Poppins Bold"/>
              </a:rPr>
              <a:t>Work-based learning embedded in the curriculum and framework of the school</a:t>
            </a:r>
          </a:p>
          <a:p>
            <a:pPr marL="0" lvl="0" indent="0">
              <a:lnSpc>
                <a:spcPts val="4220"/>
              </a:lnSpc>
            </a:pPr>
            <a:endParaRPr lang="en-US" sz="3014">
              <a:solidFill>
                <a:srgbClr val="1A1A1A"/>
              </a:solidFill>
              <a:latin typeface="Poppi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635360" y="6315501"/>
            <a:ext cx="8400367" cy="161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20"/>
              </a:lnSpc>
            </a:pPr>
            <a:r>
              <a:rPr lang="en-US" sz="3014">
                <a:solidFill>
                  <a:srgbClr val="1A1A1A"/>
                </a:solidFill>
                <a:latin typeface="Poppins Bold"/>
              </a:rPr>
              <a:t>Deep history of industry and community partners </a:t>
            </a:r>
          </a:p>
          <a:p>
            <a:pPr marL="0" lvl="0" indent="0">
              <a:lnSpc>
                <a:spcPts val="4220"/>
              </a:lnSpc>
            </a:pPr>
            <a:endParaRPr lang="en-US" sz="3014">
              <a:solidFill>
                <a:srgbClr val="1A1A1A"/>
              </a:solidFill>
              <a:latin typeface="Poppins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43893" y="1794177"/>
            <a:ext cx="10850768" cy="8199929"/>
          </a:xfrm>
          <a:custGeom>
            <a:avLst/>
            <a:gdLst/>
            <a:ahLst/>
            <a:cxnLst/>
            <a:rect l="l" t="t" r="r" b="b"/>
            <a:pathLst>
              <a:path w="10850768" h="8199929">
                <a:moveTo>
                  <a:pt x="0" y="0"/>
                </a:moveTo>
                <a:lnTo>
                  <a:pt x="10850768" y="0"/>
                </a:lnTo>
                <a:lnTo>
                  <a:pt x="10850768" y="8199928"/>
                </a:lnTo>
                <a:lnTo>
                  <a:pt x="0" y="81999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8" t="-1364" r="-155" b="-208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0"/>
            <a:ext cx="16230600" cy="1525906"/>
            <a:chOff x="0" y="0"/>
            <a:chExt cx="4274726" cy="4018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401885"/>
            </a:xfrm>
            <a:custGeom>
              <a:avLst/>
              <a:gdLst/>
              <a:ahLst/>
              <a:cxnLst/>
              <a:rect l="l" t="t" r="r" b="b"/>
              <a:pathLst>
                <a:path w="4274726" h="40188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377558"/>
                  </a:lnTo>
                  <a:cubicBezTo>
                    <a:pt x="4274726" y="390993"/>
                    <a:pt x="4263834" y="401885"/>
                    <a:pt x="4250399" y="401885"/>
                  </a:cubicBezTo>
                  <a:lnTo>
                    <a:pt x="24327" y="401885"/>
                  </a:lnTo>
                  <a:cubicBezTo>
                    <a:pt x="10891" y="401885"/>
                    <a:pt x="0" y="390993"/>
                    <a:pt x="0" y="37755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DDDDD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439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883715" y="933450"/>
            <a:ext cx="10571124" cy="592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19"/>
              </a:lnSpc>
            </a:pPr>
            <a:r>
              <a:rPr lang="en-US" sz="3299">
                <a:solidFill>
                  <a:srgbClr val="1A1A1A"/>
                </a:solidFill>
                <a:latin typeface="Poppins"/>
              </a:rPr>
              <a:t>Learning from all stakeholders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79254" y="57150"/>
            <a:ext cx="16180046" cy="1155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00"/>
              </a:lnSpc>
            </a:pPr>
            <a:r>
              <a:rPr lang="en-US" sz="8000">
                <a:solidFill>
                  <a:srgbClr val="1A1A1A"/>
                </a:solidFill>
                <a:latin typeface="Telegraf Heavy"/>
              </a:rPr>
              <a:t>The Why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45857" y="1710056"/>
            <a:ext cx="10996286" cy="8250040"/>
          </a:xfrm>
          <a:custGeom>
            <a:avLst/>
            <a:gdLst/>
            <a:ahLst/>
            <a:cxnLst/>
            <a:rect l="l" t="t" r="r" b="b"/>
            <a:pathLst>
              <a:path w="10996286" h="8250040">
                <a:moveTo>
                  <a:pt x="0" y="0"/>
                </a:moveTo>
                <a:lnTo>
                  <a:pt x="10996286" y="0"/>
                </a:lnTo>
                <a:lnTo>
                  <a:pt x="10996286" y="8250039"/>
                </a:lnTo>
                <a:lnTo>
                  <a:pt x="0" y="82500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0"/>
            <a:ext cx="16230600" cy="1710056"/>
            <a:chOff x="0" y="0"/>
            <a:chExt cx="4274726" cy="4503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450385"/>
            </a:xfrm>
            <a:custGeom>
              <a:avLst/>
              <a:gdLst/>
              <a:ahLst/>
              <a:cxnLst/>
              <a:rect l="l" t="t" r="r" b="b"/>
              <a:pathLst>
                <a:path w="4274726" h="45038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426058"/>
                  </a:lnTo>
                  <a:cubicBezTo>
                    <a:pt x="4274726" y="432510"/>
                    <a:pt x="4272163" y="438698"/>
                    <a:pt x="4267601" y="443260"/>
                  </a:cubicBezTo>
                  <a:cubicBezTo>
                    <a:pt x="4263039" y="447822"/>
                    <a:pt x="4256851" y="450385"/>
                    <a:pt x="4250399" y="450385"/>
                  </a:cubicBezTo>
                  <a:lnTo>
                    <a:pt x="24327" y="450385"/>
                  </a:lnTo>
                  <a:cubicBezTo>
                    <a:pt x="10891" y="450385"/>
                    <a:pt x="0" y="439494"/>
                    <a:pt x="0" y="42605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DDDDD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4884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883715" y="974725"/>
            <a:ext cx="10571124" cy="592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19"/>
              </a:lnSpc>
            </a:pPr>
            <a:r>
              <a:rPr lang="en-US" sz="3299">
                <a:solidFill>
                  <a:srgbClr val="1A1A1A"/>
                </a:solidFill>
                <a:latin typeface="Poppins"/>
              </a:rPr>
              <a:t>Learning from all stakeholders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79254" y="57150"/>
            <a:ext cx="16180046" cy="1155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00"/>
              </a:lnSpc>
            </a:pPr>
            <a:r>
              <a:rPr lang="en-US" sz="8000">
                <a:solidFill>
                  <a:srgbClr val="1A1A1A"/>
                </a:solidFill>
                <a:latin typeface="Telegraf Heavy"/>
              </a:rPr>
              <a:t>The Why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1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358969" y="2899673"/>
            <a:ext cx="7336577" cy="4560927"/>
            <a:chOff x="0" y="0"/>
            <a:chExt cx="1932267" cy="12012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32267" cy="1201232"/>
            </a:xfrm>
            <a:custGeom>
              <a:avLst/>
              <a:gdLst/>
              <a:ahLst/>
              <a:cxnLst/>
              <a:rect l="l" t="t" r="r" b="b"/>
              <a:pathLst>
                <a:path w="1932267" h="1201232">
                  <a:moveTo>
                    <a:pt x="0" y="0"/>
                  </a:moveTo>
                  <a:lnTo>
                    <a:pt x="1932267" y="0"/>
                  </a:lnTo>
                  <a:lnTo>
                    <a:pt x="1932267" y="1201232"/>
                  </a:lnTo>
                  <a:lnTo>
                    <a:pt x="0" y="1201232"/>
                  </a:lnTo>
                  <a:close/>
                </a:path>
              </a:pathLst>
            </a:custGeom>
            <a:solidFill>
              <a:srgbClr val="5ADBE4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32267" cy="1239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58969" y="3169602"/>
            <a:ext cx="7336577" cy="3900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Garet"/>
              </a:rPr>
              <a:t>WBL Wednesdays build on ACE’s Project-Based Learning model to offer students additional opportunities for industry skill development, career exploration, career preparation, and soft skill development.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24220" y="1085488"/>
            <a:ext cx="4357959" cy="5810612"/>
          </a:xfrm>
          <a:custGeom>
            <a:avLst/>
            <a:gdLst/>
            <a:ahLst/>
            <a:cxnLst/>
            <a:rect l="l" t="t" r="r" b="b"/>
            <a:pathLst>
              <a:path w="4357959" h="5810612">
                <a:moveTo>
                  <a:pt x="0" y="0"/>
                </a:moveTo>
                <a:lnTo>
                  <a:pt x="4357960" y="0"/>
                </a:lnTo>
                <a:lnTo>
                  <a:pt x="4357960" y="5810613"/>
                </a:lnTo>
                <a:lnTo>
                  <a:pt x="0" y="58106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3762498" y="1085488"/>
            <a:ext cx="3827373" cy="5810612"/>
          </a:xfrm>
          <a:custGeom>
            <a:avLst/>
            <a:gdLst/>
            <a:ahLst/>
            <a:cxnLst/>
            <a:rect l="l" t="t" r="r" b="b"/>
            <a:pathLst>
              <a:path w="3827373" h="5810612">
                <a:moveTo>
                  <a:pt x="0" y="0"/>
                </a:moveTo>
                <a:lnTo>
                  <a:pt x="3827372" y="0"/>
                </a:lnTo>
                <a:lnTo>
                  <a:pt x="3827372" y="5810613"/>
                </a:lnTo>
                <a:lnTo>
                  <a:pt x="0" y="58106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862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312374" y="1373585"/>
            <a:ext cx="5589142" cy="3633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96"/>
              </a:lnSpc>
            </a:pPr>
            <a:r>
              <a:rPr lang="en-US" sz="2283" dirty="0">
                <a:solidFill>
                  <a:srgbClr val="000000"/>
                </a:solidFill>
                <a:latin typeface="Garet"/>
              </a:rPr>
              <a:t>In their final year at ACE, students participate in paid internships to explore career options and build skills while working. Students identify interest areas and work with the Work-Based Learning Coordinator to find a company, organization, or government agency that would be a good match.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106945" y="141685"/>
            <a:ext cx="11648401" cy="1155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00"/>
              </a:lnSpc>
            </a:pPr>
            <a:r>
              <a:rPr lang="en-US" sz="8000" dirty="0">
                <a:solidFill>
                  <a:srgbClr val="1A1A1A"/>
                </a:solidFill>
                <a:latin typeface="Telegraf Bold"/>
              </a:rPr>
              <a:t>Capstone at ACE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2374" y="5399213"/>
            <a:ext cx="4313397" cy="662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Garet Bold"/>
              </a:rPr>
              <a:t>23-24 SY Internship Partners</a:t>
            </a:r>
          </a:p>
          <a:p>
            <a:pPr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Wayne's Automotive</a:t>
            </a:r>
          </a:p>
          <a:p>
            <a:pPr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Painted Sky Elementary</a:t>
            </a:r>
          </a:p>
          <a:p>
            <a:pPr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Es Que Market</a:t>
            </a:r>
          </a:p>
          <a:p>
            <a:pPr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JB Henderson</a:t>
            </a:r>
          </a:p>
          <a:p>
            <a:pPr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Gonzalez Construction</a:t>
            </a:r>
          </a:p>
          <a:p>
            <a:pPr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S&amp;S Building Solutions</a:t>
            </a:r>
          </a:p>
          <a:p>
            <a:pPr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Lew Wallace Elementary </a:t>
            </a:r>
          </a:p>
          <a:p>
            <a:pPr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Echo Inc.</a:t>
            </a:r>
          </a:p>
          <a:p>
            <a:pPr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JB Henderson</a:t>
            </a:r>
          </a:p>
          <a:p>
            <a:pPr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Active Plumbing &amp; HVAC </a:t>
            </a:r>
          </a:p>
          <a:p>
            <a:pPr>
              <a:lnSpc>
                <a:spcPts val="3079"/>
              </a:lnSpc>
            </a:pPr>
            <a:endParaRPr lang="en-US" sz="2199" dirty="0">
              <a:solidFill>
                <a:srgbClr val="000000"/>
              </a:solidFill>
              <a:latin typeface="Garet"/>
            </a:endParaRPr>
          </a:p>
          <a:p>
            <a:pPr>
              <a:lnSpc>
                <a:spcPts val="3079"/>
              </a:lnSpc>
            </a:pPr>
            <a:endParaRPr lang="en-US" sz="2199" dirty="0">
              <a:solidFill>
                <a:srgbClr val="000000"/>
              </a:solidFill>
              <a:latin typeface="Garet"/>
            </a:endParaRPr>
          </a:p>
          <a:p>
            <a:pPr>
              <a:lnSpc>
                <a:spcPts val="3079"/>
              </a:lnSpc>
            </a:pPr>
            <a:endParaRPr lang="en-US" sz="2199" dirty="0">
              <a:solidFill>
                <a:srgbClr val="000000"/>
              </a:solidFill>
              <a:latin typeface="Garet"/>
            </a:endParaRPr>
          </a:p>
          <a:p>
            <a:pPr>
              <a:lnSpc>
                <a:spcPts val="3079"/>
              </a:lnSpc>
            </a:pPr>
            <a:endParaRPr lang="en-US" sz="2199" dirty="0">
              <a:solidFill>
                <a:srgbClr val="000000"/>
              </a:solidFill>
              <a:latin typeface="Garet"/>
            </a:endParaRPr>
          </a:p>
          <a:p>
            <a:pPr>
              <a:lnSpc>
                <a:spcPts val="3079"/>
              </a:lnSpc>
            </a:pPr>
            <a:endParaRPr lang="en-US" sz="2199" dirty="0">
              <a:solidFill>
                <a:srgbClr val="000000"/>
              </a:solidFill>
              <a:latin typeface="Garet"/>
            </a:endParaRPr>
          </a:p>
          <a:p>
            <a:pPr>
              <a:lnSpc>
                <a:spcPts val="3079"/>
              </a:lnSpc>
            </a:pPr>
            <a:endParaRPr lang="en-US" sz="2199" dirty="0">
              <a:solidFill>
                <a:srgbClr val="000000"/>
              </a:solidFill>
              <a:latin typeface="Gare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28070" y="5406833"/>
            <a:ext cx="3566517" cy="5449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endParaRPr dirty="0"/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CABQ Botanical Gardens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US Electric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La </a:t>
            </a:r>
            <a:r>
              <a:rPr lang="en-US" sz="2199" dirty="0" err="1">
                <a:solidFill>
                  <a:srgbClr val="000000"/>
                </a:solidFill>
                <a:latin typeface="Garet"/>
              </a:rPr>
              <a:t>Orilla</a:t>
            </a:r>
            <a:r>
              <a:rPr lang="en-US" sz="2199" dirty="0">
                <a:solidFill>
                  <a:srgbClr val="000000"/>
                </a:solidFill>
                <a:latin typeface="Garet"/>
              </a:rPr>
              <a:t> Farms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US Electric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Roadrunner Food Bank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Rio Grande Food Project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Trucks Unique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Valle de Oro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Lonestar LLC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STA Plumbing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endParaRPr lang="en-US" sz="2199" dirty="0">
              <a:solidFill>
                <a:srgbClr val="000000"/>
              </a:solidFill>
              <a:latin typeface="Garet"/>
            </a:endParaRPr>
          </a:p>
          <a:p>
            <a:pPr>
              <a:lnSpc>
                <a:spcPts val="3079"/>
              </a:lnSpc>
              <a:spcBef>
                <a:spcPct val="0"/>
              </a:spcBef>
            </a:pPr>
            <a:endParaRPr lang="en-US" sz="2199" dirty="0">
              <a:solidFill>
                <a:srgbClr val="000000"/>
              </a:solidFill>
              <a:latin typeface="Garet"/>
            </a:endParaRPr>
          </a:p>
          <a:p>
            <a:pPr>
              <a:lnSpc>
                <a:spcPts val="3079"/>
              </a:lnSpc>
              <a:spcBef>
                <a:spcPct val="0"/>
              </a:spcBef>
            </a:pPr>
            <a:endParaRPr lang="en-US" sz="2199" dirty="0">
              <a:solidFill>
                <a:srgbClr val="000000"/>
              </a:solidFill>
              <a:latin typeface="Gare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420443" y="6998734"/>
            <a:ext cx="4392216" cy="3887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Power Ford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Perpetual Landscape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 err="1">
                <a:solidFill>
                  <a:srgbClr val="000000"/>
                </a:solidFill>
                <a:latin typeface="Garet"/>
              </a:rPr>
              <a:t>Equiterra</a:t>
            </a:r>
            <a:r>
              <a:rPr lang="en-US" sz="2199" dirty="0">
                <a:solidFill>
                  <a:srgbClr val="000000"/>
                </a:solidFill>
                <a:latin typeface="Garet"/>
              </a:rPr>
              <a:t> Regenerative Design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Bernalillo County Animal Care 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Napa Auto Parts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CABQ Botanical Gardens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Jaynes Corporation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endParaRPr lang="en-US" sz="2199" dirty="0">
              <a:solidFill>
                <a:srgbClr val="000000"/>
              </a:solidFill>
              <a:latin typeface="Garet"/>
            </a:endParaRPr>
          </a:p>
          <a:p>
            <a:pPr>
              <a:lnSpc>
                <a:spcPts val="3079"/>
              </a:lnSpc>
              <a:spcBef>
                <a:spcPct val="0"/>
              </a:spcBef>
            </a:pPr>
            <a:endParaRPr lang="en-US" sz="2199" dirty="0">
              <a:solidFill>
                <a:srgbClr val="000000"/>
              </a:solidFill>
              <a:latin typeface="Garet"/>
            </a:endParaRPr>
          </a:p>
          <a:p>
            <a:pPr>
              <a:lnSpc>
                <a:spcPts val="3079"/>
              </a:lnSpc>
              <a:spcBef>
                <a:spcPct val="0"/>
              </a:spcBef>
            </a:pPr>
            <a:endParaRPr lang="en-US" sz="2199" dirty="0">
              <a:solidFill>
                <a:srgbClr val="000000"/>
              </a:solidFill>
              <a:latin typeface="Gare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762498" y="6998734"/>
            <a:ext cx="4392217" cy="3563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FYZICAL Therapy &amp; Balance Center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Jersey's Plumbing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Corus Health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CABQ YFS Maintenance Department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Garet"/>
              </a:rPr>
              <a:t>CABQ Planning Urban Design &amp; Development Division</a:t>
            </a:r>
          </a:p>
          <a:p>
            <a:pPr>
              <a:lnSpc>
                <a:spcPts val="3079"/>
              </a:lnSpc>
              <a:spcBef>
                <a:spcPct val="0"/>
              </a:spcBef>
            </a:pPr>
            <a:endParaRPr lang="en-US" sz="2199" dirty="0">
              <a:solidFill>
                <a:srgbClr val="000000"/>
              </a:solidFill>
              <a:latin typeface="Gare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5467" y="1688854"/>
            <a:ext cx="18002533" cy="8433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43"/>
              </a:lnSpc>
              <a:spcBef>
                <a:spcPct val="0"/>
              </a:spcBef>
            </a:pPr>
            <a:r>
              <a:rPr lang="en-US" sz="3888">
                <a:solidFill>
                  <a:srgbClr val="000000"/>
                </a:solidFill>
                <a:latin typeface="Garet Bold"/>
              </a:rPr>
              <a:t>WBL Workshops </a:t>
            </a:r>
          </a:p>
          <a:p>
            <a:pPr>
              <a:lnSpc>
                <a:spcPts val="4127"/>
              </a:lnSpc>
              <a:spcBef>
                <a:spcPct val="0"/>
              </a:spcBef>
            </a:pPr>
            <a:r>
              <a:rPr lang="en-US" sz="2948">
                <a:solidFill>
                  <a:srgbClr val="000000"/>
                </a:solidFill>
                <a:latin typeface="Garet Bold"/>
              </a:rPr>
              <a:t>ACE offers a variety of workshops to expose students to different areas of the trades and help build student skills. Workshops include welding, electricity, carpentry, and more.</a:t>
            </a:r>
          </a:p>
          <a:p>
            <a:pPr>
              <a:lnSpc>
                <a:spcPts val="4127"/>
              </a:lnSpc>
              <a:spcBef>
                <a:spcPct val="0"/>
              </a:spcBef>
            </a:pPr>
            <a:endParaRPr lang="en-US" sz="2948">
              <a:solidFill>
                <a:srgbClr val="000000"/>
              </a:solidFill>
              <a:latin typeface="Garet Bold"/>
            </a:endParaRPr>
          </a:p>
          <a:p>
            <a:pPr>
              <a:lnSpc>
                <a:spcPts val="5443"/>
              </a:lnSpc>
              <a:spcBef>
                <a:spcPct val="0"/>
              </a:spcBef>
            </a:pPr>
            <a:r>
              <a:rPr lang="en-US" sz="3888">
                <a:solidFill>
                  <a:srgbClr val="000000"/>
                </a:solidFill>
                <a:latin typeface="Garet Bold"/>
              </a:rPr>
              <a:t>Service Learning </a:t>
            </a:r>
          </a:p>
          <a:p>
            <a:pPr>
              <a:lnSpc>
                <a:spcPts val="4127"/>
              </a:lnSpc>
              <a:spcBef>
                <a:spcPct val="0"/>
              </a:spcBef>
            </a:pPr>
            <a:r>
              <a:rPr lang="en-US" sz="2948">
                <a:solidFill>
                  <a:srgbClr val="000000"/>
                </a:solidFill>
                <a:latin typeface="Garet Bold"/>
              </a:rPr>
              <a:t>Students volunteer in small groups at Roadrunner Food Bank, Barelas Senior Center, Locker 505, the Storehouse, and ECHO Inc.</a:t>
            </a:r>
          </a:p>
          <a:p>
            <a:pPr>
              <a:lnSpc>
                <a:spcPts val="4127"/>
              </a:lnSpc>
              <a:spcBef>
                <a:spcPct val="0"/>
              </a:spcBef>
            </a:pPr>
            <a:endParaRPr lang="en-US" sz="2948">
              <a:solidFill>
                <a:srgbClr val="000000"/>
              </a:solidFill>
              <a:latin typeface="Garet Bold"/>
            </a:endParaRPr>
          </a:p>
          <a:p>
            <a:pPr>
              <a:lnSpc>
                <a:spcPts val="5443"/>
              </a:lnSpc>
              <a:spcBef>
                <a:spcPct val="0"/>
              </a:spcBef>
            </a:pPr>
            <a:r>
              <a:rPr lang="en-US" sz="3888">
                <a:solidFill>
                  <a:srgbClr val="000000"/>
                </a:solidFill>
                <a:latin typeface="Garet Bold"/>
              </a:rPr>
              <a:t>Job Shadow Rotations </a:t>
            </a:r>
          </a:p>
          <a:p>
            <a:pPr>
              <a:lnSpc>
                <a:spcPts val="4127"/>
              </a:lnSpc>
              <a:spcBef>
                <a:spcPct val="0"/>
              </a:spcBef>
            </a:pPr>
            <a:r>
              <a:rPr lang="en-US" sz="2948">
                <a:solidFill>
                  <a:srgbClr val="000000"/>
                </a:solidFill>
                <a:latin typeface="Garet Bold"/>
              </a:rPr>
              <a:t>Students explore different career areas by shadowing with community and industry partner organizations.</a:t>
            </a:r>
          </a:p>
          <a:p>
            <a:pPr>
              <a:lnSpc>
                <a:spcPts val="4127"/>
              </a:lnSpc>
              <a:spcBef>
                <a:spcPct val="0"/>
              </a:spcBef>
            </a:pPr>
            <a:endParaRPr lang="en-US" sz="2948">
              <a:solidFill>
                <a:srgbClr val="000000"/>
              </a:solidFill>
              <a:latin typeface="Garet Bold"/>
            </a:endParaRPr>
          </a:p>
          <a:p>
            <a:pPr>
              <a:lnSpc>
                <a:spcPts val="5443"/>
              </a:lnSpc>
              <a:spcBef>
                <a:spcPct val="0"/>
              </a:spcBef>
            </a:pPr>
            <a:r>
              <a:rPr lang="en-US" sz="3888">
                <a:solidFill>
                  <a:srgbClr val="000000"/>
                </a:solidFill>
                <a:latin typeface="Garet Bold"/>
              </a:rPr>
              <a:t>Capstone Internships </a:t>
            </a:r>
          </a:p>
          <a:p>
            <a:pPr>
              <a:lnSpc>
                <a:spcPts val="4127"/>
              </a:lnSpc>
              <a:spcBef>
                <a:spcPct val="0"/>
              </a:spcBef>
            </a:pPr>
            <a:r>
              <a:rPr lang="en-US" sz="2948">
                <a:solidFill>
                  <a:srgbClr val="000000"/>
                </a:solidFill>
                <a:latin typeface="Garet Bold"/>
              </a:rPr>
              <a:t>In their final year at ACE, students participate in paid internships to explore career options and build skills while working.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98551" y="141605"/>
            <a:ext cx="9090898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Canva Sans Bold"/>
              </a:rPr>
              <a:t>WBL Wednesday Structures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0"/>
            <a:ext cx="16230600" cy="1542416"/>
            <a:chOff x="0" y="0"/>
            <a:chExt cx="4274726" cy="4062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74726" cy="406233"/>
            </a:xfrm>
            <a:custGeom>
              <a:avLst/>
              <a:gdLst/>
              <a:ahLst/>
              <a:cxnLst/>
              <a:rect l="l" t="t" r="r" b="b"/>
              <a:pathLst>
                <a:path w="4274726" h="406233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381906"/>
                  </a:lnTo>
                  <a:cubicBezTo>
                    <a:pt x="4274726" y="388358"/>
                    <a:pt x="4272163" y="394546"/>
                    <a:pt x="4267601" y="399108"/>
                  </a:cubicBezTo>
                  <a:cubicBezTo>
                    <a:pt x="4263039" y="403670"/>
                    <a:pt x="4256851" y="406233"/>
                    <a:pt x="4250399" y="406233"/>
                  </a:cubicBezTo>
                  <a:lnTo>
                    <a:pt x="24327" y="406233"/>
                  </a:lnTo>
                  <a:cubicBezTo>
                    <a:pt x="10891" y="406233"/>
                    <a:pt x="0" y="395341"/>
                    <a:pt x="0" y="381906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5F5F5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274726" cy="4443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858438" y="923925"/>
            <a:ext cx="10571124" cy="618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59"/>
              </a:lnSpc>
            </a:pPr>
            <a:r>
              <a:rPr lang="en-US" sz="3399">
                <a:solidFill>
                  <a:srgbClr val="1A1A1A"/>
                </a:solidFill>
                <a:latin typeface="Poppins"/>
              </a:rPr>
              <a:t>A snapshot of our model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19799" y="57150"/>
            <a:ext cx="11648401" cy="1155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00"/>
              </a:lnSpc>
            </a:pPr>
            <a:r>
              <a:rPr lang="en-US" sz="8000">
                <a:solidFill>
                  <a:srgbClr val="1A1A1A"/>
                </a:solidFill>
                <a:latin typeface="Telegraf Bold"/>
              </a:rPr>
              <a:t>The What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16230600" cy="1542416"/>
            <a:chOff x="0" y="0"/>
            <a:chExt cx="4274726" cy="4062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406233"/>
            </a:xfrm>
            <a:custGeom>
              <a:avLst/>
              <a:gdLst/>
              <a:ahLst/>
              <a:cxnLst/>
              <a:rect l="l" t="t" r="r" b="b"/>
              <a:pathLst>
                <a:path w="4274726" h="406233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381906"/>
                  </a:lnTo>
                  <a:cubicBezTo>
                    <a:pt x="4274726" y="388358"/>
                    <a:pt x="4272163" y="394546"/>
                    <a:pt x="4267601" y="399108"/>
                  </a:cubicBezTo>
                  <a:cubicBezTo>
                    <a:pt x="4263039" y="403670"/>
                    <a:pt x="4256851" y="406233"/>
                    <a:pt x="4250399" y="406233"/>
                  </a:cubicBezTo>
                  <a:lnTo>
                    <a:pt x="24327" y="406233"/>
                  </a:lnTo>
                  <a:cubicBezTo>
                    <a:pt x="10891" y="406233"/>
                    <a:pt x="0" y="395341"/>
                    <a:pt x="0" y="381906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5F5F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4443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948125" y="1936612"/>
            <a:ext cx="12391751" cy="7906768"/>
          </a:xfrm>
          <a:custGeom>
            <a:avLst/>
            <a:gdLst/>
            <a:ahLst/>
            <a:cxnLst/>
            <a:rect l="l" t="t" r="r" b="b"/>
            <a:pathLst>
              <a:path w="12391751" h="7906768">
                <a:moveTo>
                  <a:pt x="0" y="0"/>
                </a:moveTo>
                <a:lnTo>
                  <a:pt x="12391750" y="0"/>
                </a:lnTo>
                <a:lnTo>
                  <a:pt x="12391750" y="7906768"/>
                </a:lnTo>
                <a:lnTo>
                  <a:pt x="0" y="79067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858438" y="923925"/>
            <a:ext cx="10571124" cy="618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59"/>
              </a:lnSpc>
            </a:pPr>
            <a:r>
              <a:rPr lang="en-US" sz="3399">
                <a:solidFill>
                  <a:srgbClr val="1A1A1A"/>
                </a:solidFill>
                <a:latin typeface="Poppins"/>
              </a:rPr>
              <a:t>A snapshot of our model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19799" y="57150"/>
            <a:ext cx="11648401" cy="1155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00"/>
              </a:lnSpc>
            </a:pPr>
            <a:r>
              <a:rPr lang="en-US" sz="8000">
                <a:solidFill>
                  <a:srgbClr val="1A1A1A"/>
                </a:solidFill>
                <a:latin typeface="Telegraf Bold"/>
              </a:rPr>
              <a:t>The What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16230600" cy="1542416"/>
            <a:chOff x="0" y="0"/>
            <a:chExt cx="4274726" cy="4062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406233"/>
            </a:xfrm>
            <a:custGeom>
              <a:avLst/>
              <a:gdLst/>
              <a:ahLst/>
              <a:cxnLst/>
              <a:rect l="l" t="t" r="r" b="b"/>
              <a:pathLst>
                <a:path w="4274726" h="406233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381906"/>
                  </a:lnTo>
                  <a:cubicBezTo>
                    <a:pt x="4274726" y="388358"/>
                    <a:pt x="4272163" y="394546"/>
                    <a:pt x="4267601" y="399108"/>
                  </a:cubicBezTo>
                  <a:cubicBezTo>
                    <a:pt x="4263039" y="403670"/>
                    <a:pt x="4256851" y="406233"/>
                    <a:pt x="4250399" y="406233"/>
                  </a:cubicBezTo>
                  <a:lnTo>
                    <a:pt x="24327" y="406233"/>
                  </a:lnTo>
                  <a:cubicBezTo>
                    <a:pt x="10891" y="406233"/>
                    <a:pt x="0" y="395341"/>
                    <a:pt x="0" y="381906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5F5F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4443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589119" y="1628141"/>
            <a:ext cx="11109763" cy="8260218"/>
          </a:xfrm>
          <a:custGeom>
            <a:avLst/>
            <a:gdLst/>
            <a:ahLst/>
            <a:cxnLst/>
            <a:rect l="l" t="t" r="r" b="b"/>
            <a:pathLst>
              <a:path w="11109763" h="8260218">
                <a:moveTo>
                  <a:pt x="0" y="0"/>
                </a:moveTo>
                <a:lnTo>
                  <a:pt x="11109762" y="0"/>
                </a:lnTo>
                <a:lnTo>
                  <a:pt x="11109762" y="8260218"/>
                </a:lnTo>
                <a:lnTo>
                  <a:pt x="0" y="82602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858438" y="923925"/>
            <a:ext cx="10571124" cy="618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59"/>
              </a:lnSpc>
            </a:pPr>
            <a:r>
              <a:rPr lang="en-US" sz="3399">
                <a:solidFill>
                  <a:srgbClr val="1A1A1A"/>
                </a:solidFill>
                <a:latin typeface="Poppins"/>
              </a:rPr>
              <a:t>A snapshot of our model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19799" y="57150"/>
            <a:ext cx="11648401" cy="1155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00"/>
              </a:lnSpc>
            </a:pPr>
            <a:r>
              <a:rPr lang="en-US" sz="8000">
                <a:solidFill>
                  <a:srgbClr val="1A1A1A"/>
                </a:solidFill>
                <a:latin typeface="Telegraf Bold"/>
              </a:rPr>
              <a:t>The What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0" y="1700146"/>
          <a:ext cx="18288000" cy="8134945"/>
        </p:xfrm>
        <a:graphic>
          <a:graphicData uri="http://schemas.openxmlformats.org/drawingml/2006/table">
            <a:tbl>
              <a:tblPr/>
              <a:tblGrid>
                <a:gridCol w="11813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4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8784">
                <a:tc>
                  <a:txBody>
                    <a:bodyPr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000000"/>
                          </a:solidFill>
                          <a:latin typeface="Garet Bold"/>
                        </a:rPr>
                        <a:t>Activity Structure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000000"/>
                          </a:solidFill>
                          <a:latin typeface="Garet Bold"/>
                        </a:rPr>
                        <a:t>Student Outcomes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4238">
                <a:tc>
                  <a:txBody>
                    <a:bodyPr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 u="sng">
                          <a:solidFill>
                            <a:srgbClr val="000000"/>
                          </a:solidFill>
                          <a:latin typeface="Garet"/>
                        </a:rPr>
                        <a:t>WBL Workshops </a:t>
                      </a:r>
                      <a:endParaRPr lang="en-US" sz="1100"/>
                    </a:p>
                    <a:p>
                      <a:pPr>
                        <a:lnSpc>
                          <a:spcPts val="2939"/>
                        </a:lnSpc>
                      </a:pPr>
                      <a:r>
                        <a:rPr lang="en-US" sz="2099">
                          <a:solidFill>
                            <a:srgbClr val="000000"/>
                          </a:solidFill>
                          <a:latin typeface="Garet"/>
                        </a:rPr>
                        <a:t>ACE offers a variety of workshops to expose students to different areas of the trades and help build student skills. Workshops include welding, electricity, carpentry, and more.</a:t>
                      </a:r>
                    </a:p>
                  </a:txBody>
                  <a:tcPr marL="190500" marR="190500" marT="190500" marB="190500" anchor="ctr">
                    <a:lnL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000000"/>
                          </a:solidFill>
                          <a:latin typeface="Garet"/>
                        </a:rPr>
                        <a:t>Career Exploration</a:t>
                      </a:r>
                      <a:endParaRPr lang="en-US" sz="1100"/>
                    </a:p>
                    <a:p>
                      <a:pPr>
                        <a:lnSpc>
                          <a:spcPts val="2939"/>
                        </a:lnSpc>
                      </a:pPr>
                      <a:r>
                        <a:rPr lang="en-US" sz="2099">
                          <a:solidFill>
                            <a:srgbClr val="000000"/>
                          </a:solidFill>
                          <a:latin typeface="Garet"/>
                        </a:rPr>
                        <a:t>Specific Skill Development</a:t>
                      </a:r>
                    </a:p>
                  </a:txBody>
                  <a:tcPr marL="190500" marR="190500" marT="190500" marB="190500" anchor="ctr">
                    <a:lnL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3011">
                <a:tc>
                  <a:txBody>
                    <a:bodyPr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 u="sng">
                          <a:solidFill>
                            <a:srgbClr val="000000"/>
                          </a:solidFill>
                          <a:latin typeface="Garet"/>
                        </a:rPr>
                        <a:t>Service Learning </a:t>
                      </a:r>
                      <a:endParaRPr lang="en-US" sz="1100"/>
                    </a:p>
                    <a:p>
                      <a:pPr>
                        <a:lnSpc>
                          <a:spcPts val="2939"/>
                        </a:lnSpc>
                      </a:pPr>
                      <a:r>
                        <a:rPr lang="en-US" sz="2099">
                          <a:solidFill>
                            <a:srgbClr val="000000"/>
                          </a:solidFill>
                          <a:latin typeface="Garet"/>
                        </a:rPr>
                        <a:t>Students volunteer in small groups at local non-profits like Roadrunner Food Bank, Barelas Senior Center, Locker 505, the Storehouse, etc.</a:t>
                      </a:r>
                    </a:p>
                  </a:txBody>
                  <a:tcPr marL="190500" marR="190500" marT="190500" marB="190500" anchor="ctr">
                    <a:lnL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000000"/>
                          </a:solidFill>
                          <a:latin typeface="Garet"/>
                        </a:rPr>
                        <a:t>Career Exploration</a:t>
                      </a:r>
                      <a:endParaRPr lang="en-US" sz="1100"/>
                    </a:p>
                    <a:p>
                      <a:pPr>
                        <a:lnSpc>
                          <a:spcPts val="2939"/>
                        </a:lnSpc>
                      </a:pPr>
                      <a:r>
                        <a:rPr lang="en-US" sz="2099">
                          <a:solidFill>
                            <a:srgbClr val="000000"/>
                          </a:solidFill>
                          <a:latin typeface="Garet"/>
                        </a:rPr>
                        <a:t>Soft Skill Development</a:t>
                      </a:r>
                    </a:p>
                  </a:txBody>
                  <a:tcPr marL="190500" marR="190500" marT="190500" marB="190500" anchor="ctr">
                    <a:lnL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8912">
                <a:tc>
                  <a:txBody>
                    <a:bodyPr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 u="sng">
                          <a:solidFill>
                            <a:srgbClr val="000000"/>
                          </a:solidFill>
                          <a:latin typeface="Garet"/>
                        </a:rPr>
                        <a:t>Job Shadow Rotations </a:t>
                      </a:r>
                      <a:endParaRPr lang="en-US" sz="1100"/>
                    </a:p>
                    <a:p>
                      <a:pPr>
                        <a:lnSpc>
                          <a:spcPts val="2939"/>
                        </a:lnSpc>
                      </a:pPr>
                      <a:r>
                        <a:rPr lang="en-US" sz="2099">
                          <a:solidFill>
                            <a:srgbClr val="000000"/>
                          </a:solidFill>
                          <a:latin typeface="Garet"/>
                        </a:rPr>
                        <a:t>The Job Shadow Rotation model is designed to provide students with in-depth career exposure opportunities. Small groups of students are placed with professional partners and rotate through their various departments over the course of several weeks. </a:t>
                      </a:r>
                    </a:p>
                  </a:txBody>
                  <a:tcPr marL="190500" marR="190500" marT="190500" marB="190500" anchor="ctr">
                    <a:lnL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000000"/>
                          </a:solidFill>
                          <a:latin typeface="Garet"/>
                        </a:rPr>
                        <a:t>Career Exploration</a:t>
                      </a:r>
                      <a:endParaRPr lang="en-US" sz="1100"/>
                    </a:p>
                    <a:p>
                      <a:pPr>
                        <a:lnSpc>
                          <a:spcPts val="2939"/>
                        </a:lnSpc>
                      </a:pPr>
                      <a:r>
                        <a:rPr lang="en-US" sz="2099">
                          <a:solidFill>
                            <a:srgbClr val="000000"/>
                          </a:solidFill>
                          <a:latin typeface="Garet"/>
                        </a:rPr>
                        <a:t>Soft Skill Development</a:t>
                      </a:r>
                    </a:p>
                    <a:p>
                      <a:pPr>
                        <a:lnSpc>
                          <a:spcPts val="2939"/>
                        </a:lnSpc>
                      </a:pPr>
                      <a:r>
                        <a:rPr lang="en-US" sz="2099">
                          <a:solidFill>
                            <a:srgbClr val="000000"/>
                          </a:solidFill>
                          <a:latin typeface="Garet"/>
                        </a:rPr>
                        <a:t>Career Preparation</a:t>
                      </a:r>
                    </a:p>
                  </a:txBody>
                  <a:tcPr marL="190500" marR="190500" marT="190500" marB="190500" anchor="ctr">
                    <a:lnL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0" y="237543"/>
            <a:ext cx="18288000" cy="2454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Telegraf Bold"/>
              </a:rPr>
              <a:t>How do we prepare our students for Capstone Internships? </a:t>
            </a:r>
          </a:p>
          <a:p>
            <a:pPr algn="ctr">
              <a:lnSpc>
                <a:spcPts val="6439"/>
              </a:lnSpc>
            </a:pPr>
            <a:endParaRPr lang="en-US" sz="4599">
              <a:solidFill>
                <a:srgbClr val="000000"/>
              </a:solidFill>
              <a:latin typeface="Telegraf Bold"/>
            </a:endParaRPr>
          </a:p>
          <a:p>
            <a:pPr algn="ctr">
              <a:lnSpc>
                <a:spcPts val="6439"/>
              </a:lnSpc>
            </a:pPr>
            <a:endParaRPr lang="en-US" sz="4599">
              <a:solidFill>
                <a:srgbClr val="000000"/>
              </a:solidFill>
              <a:latin typeface="Telegraf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492760"/>
            <a:ext cx="18288000" cy="1253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9"/>
              </a:lnSpc>
            </a:pPr>
            <a:r>
              <a:rPr lang="en-US" sz="6899">
                <a:solidFill>
                  <a:srgbClr val="000000"/>
                </a:solidFill>
                <a:latin typeface="Telegraf Bold"/>
              </a:rPr>
              <a:t>Adapting These Models To Your Context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2540061"/>
            <a:ext cx="18288000" cy="5121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3824" lvl="1" indent="-451912">
              <a:lnSpc>
                <a:spcPts val="5860"/>
              </a:lnSpc>
              <a:buFont typeface="Arial"/>
              <a:buChar char="•"/>
            </a:pPr>
            <a:r>
              <a:rPr lang="en-US" sz="4186" dirty="0">
                <a:solidFill>
                  <a:srgbClr val="000000"/>
                </a:solidFill>
                <a:latin typeface="Garet"/>
              </a:rPr>
              <a:t>Why are you interested in supporting Work-Based learning?</a:t>
            </a:r>
          </a:p>
          <a:p>
            <a:pPr>
              <a:lnSpc>
                <a:spcPts val="5860"/>
              </a:lnSpc>
            </a:pPr>
            <a:endParaRPr lang="en-US" sz="4186" dirty="0">
              <a:solidFill>
                <a:srgbClr val="000000"/>
              </a:solidFill>
              <a:latin typeface="Garet"/>
            </a:endParaRPr>
          </a:p>
          <a:p>
            <a:pPr marL="903824" lvl="1" indent="-451912">
              <a:lnSpc>
                <a:spcPts val="5860"/>
              </a:lnSpc>
              <a:buFont typeface="Arial"/>
              <a:buChar char="•"/>
            </a:pPr>
            <a:r>
              <a:rPr lang="en-US" sz="4186" dirty="0">
                <a:solidFill>
                  <a:srgbClr val="000000"/>
                </a:solidFill>
                <a:latin typeface="Garet"/>
              </a:rPr>
              <a:t>What student outcomes do you hope to achieve with this work?</a:t>
            </a:r>
          </a:p>
          <a:p>
            <a:pPr>
              <a:lnSpc>
                <a:spcPts val="5860"/>
              </a:lnSpc>
            </a:pPr>
            <a:endParaRPr lang="en-US" sz="4186" dirty="0">
              <a:solidFill>
                <a:srgbClr val="000000"/>
              </a:solidFill>
              <a:latin typeface="Garet"/>
            </a:endParaRPr>
          </a:p>
          <a:p>
            <a:pPr marL="903824" lvl="1" indent="-451912">
              <a:lnSpc>
                <a:spcPts val="5860"/>
              </a:lnSpc>
              <a:buFont typeface="Arial"/>
              <a:buChar char="•"/>
            </a:pPr>
            <a:r>
              <a:rPr lang="en-US" sz="4186" dirty="0">
                <a:solidFill>
                  <a:srgbClr val="000000"/>
                </a:solidFill>
                <a:latin typeface="Garet"/>
              </a:rPr>
              <a:t>What assets in your community can support your Work-Based Learning initiatives?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492760"/>
            <a:ext cx="18288000" cy="1253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9"/>
              </a:lnSpc>
            </a:pPr>
            <a:r>
              <a:rPr lang="en-US" sz="6899">
                <a:solidFill>
                  <a:srgbClr val="000000"/>
                </a:solidFill>
                <a:latin typeface="Telegraf Bold"/>
              </a:rPr>
              <a:t>Adapting These Models To Your Context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3821425"/>
            <a:ext cx="18288000" cy="3124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Garet"/>
              </a:rPr>
              <a:t>How can you adapt any of these examples to offer work-based learning opportunities in your context? 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499">
              <a:solidFill>
                <a:srgbClr val="000000"/>
              </a:solidFill>
              <a:latin typeface="Garet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Garet"/>
              </a:rPr>
              <a:t>Discuss with the people around you.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1638300"/>
            <a:ext cx="18288000" cy="6553798"/>
          </a:xfrm>
          <a:custGeom>
            <a:avLst/>
            <a:gdLst/>
            <a:ahLst/>
            <a:cxnLst/>
            <a:rect l="l" t="t" r="r" b="b"/>
            <a:pathLst>
              <a:path w="22815379" h="7391998">
                <a:moveTo>
                  <a:pt x="0" y="0"/>
                </a:moveTo>
                <a:lnTo>
                  <a:pt x="22815379" y="0"/>
                </a:lnTo>
                <a:lnTo>
                  <a:pt x="22815379" y="7391998"/>
                </a:lnTo>
                <a:lnTo>
                  <a:pt x="0" y="73919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60" r="-92" b="-1960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63038" y="5135880"/>
            <a:ext cx="7467600" cy="15522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Telegraf Bold"/>
              </a:rPr>
              <a:t>Questions?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22930" y="1104900"/>
            <a:ext cx="6347817" cy="1671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  <a:spcBef>
                <a:spcPct val="0"/>
              </a:spcBef>
            </a:pPr>
            <a:r>
              <a:rPr lang="en-US" sz="9200" dirty="0">
                <a:solidFill>
                  <a:srgbClr val="000000"/>
                </a:solidFill>
                <a:latin typeface="Telegraf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584</Words>
  <Application>Microsoft Office PowerPoint</Application>
  <PresentationFormat>Custom</PresentationFormat>
  <Paragraphs>107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Telegraf Bold</vt:lpstr>
      <vt:lpstr>Arial</vt:lpstr>
      <vt:lpstr>Canva Sans Bold</vt:lpstr>
      <vt:lpstr>Calibri</vt:lpstr>
      <vt:lpstr>Poppins</vt:lpstr>
      <vt:lpstr>Garet</vt:lpstr>
      <vt:lpstr>Telegraf Heavy</vt:lpstr>
      <vt:lpstr>Garet Bold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Orange White Modern Pitch Deck Presentation</dc:title>
  <dc:creator>Matthew Salas</dc:creator>
  <cp:lastModifiedBy>Matthew Salas</cp:lastModifiedBy>
  <cp:revision>4</cp:revision>
  <dcterms:created xsi:type="dcterms:W3CDTF">2006-08-16T00:00:00Z</dcterms:created>
  <dcterms:modified xsi:type="dcterms:W3CDTF">2024-04-19T14:47:29Z</dcterms:modified>
  <dc:identifier>DAGCtLWvnK0</dc:identifier>
</cp:coreProperties>
</file>